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handoutMasterIdLst>
    <p:handoutMasterId r:id="rId20"/>
  </p:handoutMasterIdLst>
  <p:sldIdLst>
    <p:sldId id="327" r:id="rId2"/>
    <p:sldId id="330" r:id="rId3"/>
    <p:sldId id="331" r:id="rId4"/>
    <p:sldId id="332" r:id="rId5"/>
    <p:sldId id="262" r:id="rId6"/>
    <p:sldId id="263" r:id="rId7"/>
    <p:sldId id="299" r:id="rId8"/>
    <p:sldId id="266" r:id="rId9"/>
    <p:sldId id="265" r:id="rId10"/>
    <p:sldId id="276" r:id="rId11"/>
    <p:sldId id="303" r:id="rId12"/>
    <p:sldId id="293" r:id="rId13"/>
    <p:sldId id="277" r:id="rId14"/>
    <p:sldId id="269" r:id="rId15"/>
    <p:sldId id="270" r:id="rId16"/>
    <p:sldId id="274"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36B6DA-2ED1-4B1C-9ED4-EB958D6D5CF2}">
          <p14:sldIdLst>
            <p14:sldId id="327"/>
            <p14:sldId id="330"/>
            <p14:sldId id="331"/>
            <p14:sldId id="332"/>
            <p14:sldId id="262"/>
            <p14:sldId id="263"/>
            <p14:sldId id="299"/>
            <p14:sldId id="266"/>
            <p14:sldId id="265"/>
            <p14:sldId id="276"/>
            <p14:sldId id="303"/>
            <p14:sldId id="293"/>
            <p14:sldId id="277"/>
            <p14:sldId id="269"/>
            <p14:sldId id="270"/>
          </p14:sldIdLst>
        </p14:section>
        <p14:section name="Untitled Section" id="{03E3492A-59CE-490E-98D5-4963B1371C21}">
          <p14:sldIdLst>
            <p14:sldId id="274"/>
            <p14:sldId id="32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B49CB"/>
    <a:srgbClr val="F2F4F8"/>
    <a:srgbClr val="1C7DDB"/>
    <a:srgbClr val="121619"/>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8C17E0-DADF-4FE5-BC2C-4AC8EA555C23}" v="6" dt="2024-04-22T16:40:32.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28"/>
    <p:restoredTop sz="85169"/>
  </p:normalViewPr>
  <p:slideViewPr>
    <p:cSldViewPr snapToGrid="0" snapToObjects="1">
      <p:cViewPr varScale="1">
        <p:scale>
          <a:sx n="75" d="100"/>
          <a:sy n="75" d="100"/>
        </p:scale>
        <p:origin x="1248"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6/5/2024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838200" y="1446028"/>
            <a:ext cx="10515600" cy="4780364"/>
          </a:xfrm>
          <a:prstGeom prst="rect">
            <a:avLst/>
          </a:prstGeom>
        </p:spPr>
        <p:txBody>
          <a:bodyPr>
            <a:normAutofit/>
          </a:bodyPr>
          <a:lstStyle/>
          <a:p>
            <a:r>
              <a:rPr lang="en-US" dirty="0"/>
              <a:t>Utilized Folium, a Python library for creating interactive maps, to perform geospatial analysis and visualization of data. Popup information windows were incorporated to display additional details when users interacted with map markers, enhancing data exploration. Interactive features such as zooming, panning, and toggling layers were integrated to provide users with a dynamic and </a:t>
            </a:r>
          </a:p>
          <a:p>
            <a:r>
              <a:rPr lang="en-US" dirty="0"/>
              <a:t>GitHub Findings: </a:t>
            </a:r>
          </a:p>
          <a:p>
            <a:r>
              <a:rPr lang="en-US" dirty="0"/>
              <a:t>    Map Generation </a:t>
            </a:r>
          </a:p>
          <a:p>
            <a:r>
              <a:rPr lang="en-US" dirty="0"/>
              <a:t>    Marker Clustering </a:t>
            </a:r>
          </a:p>
          <a:p>
            <a:r>
              <a:rPr lang="en-US" dirty="0"/>
              <a:t>    Popup Information </a:t>
            </a: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403498"/>
            <a:ext cx="9745589" cy="3221665"/>
          </a:xfrm>
          <a:prstGeom prst="rect">
            <a:avLst/>
          </a:prstGeom>
        </p:spPr>
        <p:txBody>
          <a:bodyPr vert="horz" lIns="91440" tIns="45720" rIns="91440" bIns="45720" rtlCol="0" anchor="t">
            <a:noAutofit/>
          </a:bodyPr>
          <a:lstStyle/>
          <a:p>
            <a:r>
              <a:rPr lang="en-US" sz="2000" dirty="0"/>
              <a:t>The Interactive Dashboard built with </a:t>
            </a:r>
            <a:r>
              <a:rPr lang="en-US" sz="2000" dirty="0" err="1"/>
              <a:t>Plotly</a:t>
            </a:r>
            <a:r>
              <a:rPr lang="en-US" sz="2000" dirty="0"/>
              <a:t> Dash offers a dynamic and user-friendly interface for exploring and visualizing data. </a:t>
            </a:r>
          </a:p>
          <a:p>
            <a:r>
              <a:rPr lang="en-US" sz="2000" dirty="0"/>
              <a:t>Data Visualization: </a:t>
            </a:r>
          </a:p>
          <a:p>
            <a:r>
              <a:rPr lang="en-US" sz="2000" dirty="0"/>
              <a:t>     Implemented interactive charts and graphs using </a:t>
            </a:r>
            <a:r>
              <a:rPr lang="en-US" sz="2000" dirty="0" err="1"/>
              <a:t>Plotly</a:t>
            </a:r>
            <a:r>
              <a:rPr lang="en-US" sz="2000" dirty="0"/>
              <a:t> to visualize key insights and trends. User Interaction: </a:t>
            </a:r>
          </a:p>
          <a:p>
            <a:r>
              <a:rPr lang="en-US" sz="2000" dirty="0"/>
              <a:t>     Included line charts, bar charts, scatter plots, and heat maps to represent different aspects of the data. </a:t>
            </a:r>
          </a:p>
          <a:p>
            <a:r>
              <a:rPr lang="en-US" sz="2000" dirty="0"/>
              <a:t>     Integrated dropdown menus, sliders, and date pickers to enable users to filter and customize the displayed data dynamically.</a:t>
            </a:r>
          </a:p>
          <a:p>
            <a:endParaRPr lang="en-US" sz="2000" dirty="0"/>
          </a:p>
          <a:p>
            <a:endParaRPr lang="en-US" sz="2000" dirty="0"/>
          </a:p>
          <a:p>
            <a:pPr marL="0" indent="0">
              <a:buNone/>
            </a:pPr>
            <a:endParaRPr lang="en-US" sz="2000" dirty="0"/>
          </a:p>
          <a:p>
            <a:endParaRPr lang="en-US" sz="2000" dirty="0"/>
          </a:p>
          <a:p>
            <a:pPr marL="0" indent="0">
              <a:buNone/>
            </a:pPr>
            <a:endParaRPr lang="en-US" sz="2000" dirty="0"/>
          </a:p>
        </p:txBody>
      </p:sp>
      <p:sp>
        <p:nvSpPr>
          <p:cNvPr id="3" name="Title 1"/>
          <p:cNvSpPr txBox="1"/>
          <p:nvPr/>
        </p:nvSpPr>
        <p:spPr>
          <a:xfrm>
            <a:off x="78017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r>
              <a:rPr lang="en-US" dirty="0"/>
              <a:t>The Machine Learning Prediction Lab is dedicated to developing and evaluating predictive models using advanced machine learning techniques.</a:t>
            </a:r>
          </a:p>
          <a:p>
            <a:r>
              <a:rPr lang="en-US" dirty="0"/>
              <a:t>Model Evaluation: </a:t>
            </a:r>
          </a:p>
          <a:p>
            <a:r>
              <a:rPr lang="en-US" dirty="0"/>
              <a:t>   Employed cross-validation techniques to assess model generalization and robustness.  </a:t>
            </a:r>
          </a:p>
          <a:p>
            <a:r>
              <a:rPr lang="en-US" dirty="0"/>
              <a:t>   Identified key factors influencing the target variable based on feature importance analysis.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8FEA11A8-ABDB-1837-F59D-D8FA41CA36A8}"/>
              </a:ext>
            </a:extLst>
          </p:cNvPr>
          <p:cNvPicPr>
            <a:picLocks noChangeAspect="1"/>
          </p:cNvPicPr>
          <p:nvPr/>
        </p:nvPicPr>
        <p:blipFill>
          <a:blip r:embed="rId4"/>
          <a:stretch>
            <a:fillRect/>
          </a:stretch>
        </p:blipFill>
        <p:spPr>
          <a:xfrm>
            <a:off x="382772" y="1371600"/>
            <a:ext cx="11557591" cy="53056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14</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6DC5BA8-47E2-D1CB-5661-F84B8B57A610}"/>
              </a:ext>
            </a:extLst>
          </p:cNvPr>
          <p:cNvPicPr>
            <a:picLocks noChangeAspect="1"/>
          </p:cNvPicPr>
          <p:nvPr/>
        </p:nvPicPr>
        <p:blipFill>
          <a:blip r:embed="rId3"/>
          <a:stretch>
            <a:fillRect/>
          </a:stretch>
        </p:blipFill>
        <p:spPr>
          <a:xfrm>
            <a:off x="318977" y="1307805"/>
            <a:ext cx="11685182" cy="506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861237" y="1825625"/>
            <a:ext cx="10424374" cy="4351338"/>
          </a:xfrm>
          <a:prstGeom prst="rect">
            <a:avLst/>
          </a:prstGeom>
        </p:spPr>
        <p:txBody>
          <a:bodyPr>
            <a:normAutofit/>
          </a:bodyPr>
          <a:lstStyle/>
          <a:p>
            <a:pPr>
              <a:lnSpc>
                <a:spcPct val="100000"/>
              </a:lnSpc>
              <a:spcBef>
                <a:spcPts val="1400"/>
              </a:spcBef>
            </a:pPr>
            <a:r>
              <a:rPr lang="en-US" sz="1600" dirty="0"/>
              <a:t>Findings </a:t>
            </a:r>
          </a:p>
          <a:p>
            <a:pPr>
              <a:lnSpc>
                <a:spcPct val="100000"/>
              </a:lnSpc>
              <a:spcBef>
                <a:spcPts val="1400"/>
              </a:spcBef>
            </a:pPr>
            <a:r>
              <a:rPr lang="en-US" sz="1600" dirty="0"/>
              <a:t>Finding1:Relational </a:t>
            </a:r>
            <a:r>
              <a:rPr lang="en-US" sz="1600" dirty="0" err="1"/>
              <a:t>databasessuchas</a:t>
            </a:r>
            <a:r>
              <a:rPr lang="en-US" sz="1600" dirty="0"/>
              <a:t> </a:t>
            </a:r>
            <a:r>
              <a:rPr lang="en-US" sz="1600" dirty="0" err="1"/>
              <a:t>MySQLandPostgreSQLcontinue</a:t>
            </a:r>
            <a:r>
              <a:rPr lang="en-US" sz="1600" dirty="0"/>
              <a:t> </a:t>
            </a:r>
            <a:r>
              <a:rPr lang="en-US" sz="1600" dirty="0" err="1"/>
              <a:t>tobe</a:t>
            </a:r>
            <a:r>
              <a:rPr lang="en-US" sz="1600" dirty="0"/>
              <a:t> widely adopted for traditional data management tasks due to their </a:t>
            </a:r>
            <a:r>
              <a:rPr lang="en-US" sz="1600" dirty="0" err="1"/>
              <a:t>robustnessandstability</a:t>
            </a:r>
            <a:r>
              <a:rPr lang="en-US" sz="1600" dirty="0"/>
              <a:t>. </a:t>
            </a:r>
          </a:p>
          <a:p>
            <a:pPr>
              <a:lnSpc>
                <a:spcPct val="100000"/>
              </a:lnSpc>
              <a:spcBef>
                <a:spcPts val="1400"/>
              </a:spcBef>
            </a:pPr>
            <a:r>
              <a:rPr lang="en-US" sz="1600" dirty="0"/>
              <a:t>Finding 2: NoSQL databases like MongoDB and Redis are gaining popularity for handling unstructured and semi-structured data, such as social media analytics and IoT applications. </a:t>
            </a:r>
          </a:p>
          <a:p>
            <a:pPr>
              <a:lnSpc>
                <a:spcPct val="100000"/>
              </a:lnSpc>
              <a:spcBef>
                <a:spcPts val="1400"/>
              </a:spcBef>
            </a:pPr>
            <a:r>
              <a:rPr lang="en-US" sz="1600" dirty="0"/>
              <a:t>• Embrace cloud-native databases and managed services to leverage the benefits of scalability, flexibility, and reduced maintenance overhead, enabling faster time-to-market and cost savings.</a:t>
            </a:r>
          </a:p>
          <a:p>
            <a:pPr>
              <a:lnSpc>
                <a:spcPct val="100000"/>
              </a:lnSpc>
              <a:spcBef>
                <a:spcPts val="1400"/>
              </a:spcBef>
            </a:pPr>
            <a:r>
              <a:rPr lang="en-US" sz="1600" dirty="0"/>
              <a:t>Implications </a:t>
            </a:r>
          </a:p>
          <a:p>
            <a:pPr>
              <a:lnSpc>
                <a:spcPct val="100000"/>
              </a:lnSpc>
              <a:spcBef>
                <a:spcPts val="1400"/>
              </a:spcBef>
            </a:pPr>
            <a:r>
              <a:rPr lang="en-US" sz="1600" dirty="0"/>
              <a:t> Organizations should maintain proficiency in relational databases to manage structured data effectively, particularly for legacy systems and traditional applications. </a:t>
            </a:r>
          </a:p>
          <a:p>
            <a:pPr>
              <a:lnSpc>
                <a:spcPct val="100000"/>
              </a:lnSpc>
              <a:spcBef>
                <a:spcPts val="1400"/>
              </a:spcBef>
            </a:pPr>
            <a:r>
              <a:rPr lang="en-US" sz="1600" dirty="0"/>
              <a:t> Consider adopting NoSQL databases for projects with requirements for handling diverse and rapidly changing data types, such as social media analytics and IoT applications..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3"/>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IN" sz="1600" dirty="0"/>
              <a:t>•</a:t>
            </a:r>
            <a:r>
              <a:rPr lang="en-IN" sz="2400" dirty="0"/>
              <a:t>User-friendly interface and intuitive design enable easy creation and customization of dashboards, reducing the learning curve for users. </a:t>
            </a:r>
          </a:p>
          <a:p>
            <a:pPr marL="0" indent="0">
              <a:lnSpc>
                <a:spcPct val="100000"/>
              </a:lnSpc>
              <a:spcBef>
                <a:spcPts val="1400"/>
              </a:spcBef>
              <a:buNone/>
            </a:pPr>
            <a:r>
              <a:rPr lang="en-IN" sz="2400" dirty="0"/>
              <a:t>•Seamless data integration capabilities ensure access to comprehensive data from diverse </a:t>
            </a:r>
            <a:r>
              <a:rPr lang="en-IN" sz="2400" dirty="0" err="1"/>
              <a:t>sources,enhancingdataanalysisanddecision</a:t>
            </a:r>
            <a:r>
              <a:rPr lang="en-IN" sz="2400" dirty="0"/>
              <a:t>-making. </a:t>
            </a:r>
          </a:p>
          <a:p>
            <a:pPr marL="0" indent="0">
              <a:lnSpc>
                <a:spcPct val="100000"/>
              </a:lnSpc>
              <a:spcBef>
                <a:spcPts val="1400"/>
              </a:spcBef>
              <a:buNone/>
            </a:pPr>
            <a:r>
              <a:rPr lang="en-IN" sz="2400" dirty="0"/>
              <a:t>• </a:t>
            </a:r>
            <a:r>
              <a:rPr lang="en-IN" sz="2400" dirty="0" err="1"/>
              <a:t>Interactivevisualizationfeaturesempowerusers</a:t>
            </a:r>
            <a:r>
              <a:rPr lang="en-IN" sz="2400" dirty="0"/>
              <a:t> </a:t>
            </a:r>
            <a:r>
              <a:rPr lang="en-IN" sz="2400" dirty="0" err="1"/>
              <a:t>toexploredatadynamically,uncoveringinsights</a:t>
            </a:r>
            <a:r>
              <a:rPr lang="en-IN" sz="2400" dirty="0"/>
              <a:t> </a:t>
            </a:r>
            <a:r>
              <a:rPr lang="en-IN" sz="2400" dirty="0" err="1"/>
              <a:t>andtrendsthatdrivebusinessoutcomes</a:t>
            </a:r>
            <a:r>
              <a:rPr lang="en-IN" sz="2400" dirty="0"/>
              <a:t>. </a:t>
            </a:r>
          </a:p>
          <a:p>
            <a:pPr marL="0" indent="0">
              <a:lnSpc>
                <a:spcPct val="100000"/>
              </a:lnSpc>
              <a:spcBef>
                <a:spcPts val="1400"/>
              </a:spcBef>
              <a:buNone/>
            </a:pPr>
            <a:r>
              <a:rPr lang="en-IN" sz="2400" dirty="0"/>
              <a:t>•Robust </a:t>
            </a:r>
            <a:r>
              <a:rPr lang="en-IN" sz="2400" dirty="0" err="1"/>
              <a:t>collaborationandsharing</a:t>
            </a:r>
            <a:r>
              <a:rPr lang="en-IN" sz="2400" dirty="0"/>
              <a:t> functionalities facilitate teamwork and communication, fostering a data-driven culture within the </a:t>
            </a:r>
            <a:r>
              <a:rPr lang="en-IN" sz="2400" dirty="0" err="1"/>
              <a:t>organizationanddrivingcollectiveintelligenc</a:t>
            </a:r>
            <a:endParaRPr lang="en-US" sz="24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600" dirty="0"/>
              <a:t>Executive Summary </a:t>
            </a:r>
          </a:p>
          <a:p>
            <a:pPr>
              <a:lnSpc>
                <a:spcPct val="100000"/>
              </a:lnSpc>
              <a:spcBef>
                <a:spcPts val="1400"/>
              </a:spcBef>
            </a:pPr>
            <a:r>
              <a:rPr lang="en-US" sz="1600" dirty="0"/>
              <a:t>Introduction </a:t>
            </a:r>
          </a:p>
          <a:p>
            <a:pPr>
              <a:lnSpc>
                <a:spcPct val="100000"/>
              </a:lnSpc>
              <a:spcBef>
                <a:spcPts val="1400"/>
              </a:spcBef>
            </a:pPr>
            <a:r>
              <a:rPr lang="en-US" sz="1600" dirty="0"/>
              <a:t>Methodology </a:t>
            </a:r>
          </a:p>
          <a:p>
            <a:pPr>
              <a:lnSpc>
                <a:spcPct val="100000"/>
              </a:lnSpc>
              <a:spcBef>
                <a:spcPts val="1400"/>
              </a:spcBef>
            </a:pPr>
            <a:r>
              <a:rPr lang="en-US" sz="1600" dirty="0"/>
              <a:t>Results  </a:t>
            </a:r>
          </a:p>
          <a:p>
            <a:pPr>
              <a:lnSpc>
                <a:spcPct val="100000"/>
              </a:lnSpc>
              <a:spcBef>
                <a:spcPts val="1400"/>
              </a:spcBef>
            </a:pPr>
            <a:r>
              <a:rPr lang="en-US" sz="1600" dirty="0"/>
              <a:t>Visualization –Charts </a:t>
            </a:r>
          </a:p>
          <a:p>
            <a:pPr marL="0" indent="0">
              <a:lnSpc>
                <a:spcPct val="100000"/>
              </a:lnSpc>
              <a:spcBef>
                <a:spcPts val="1400"/>
              </a:spcBef>
              <a:buNone/>
            </a:pPr>
            <a:r>
              <a:rPr lang="en-US" sz="1600" dirty="0"/>
              <a:t> •Discussion </a:t>
            </a:r>
          </a:p>
          <a:p>
            <a:pPr marL="0" indent="0">
              <a:lnSpc>
                <a:spcPct val="100000"/>
              </a:lnSpc>
              <a:spcBef>
                <a:spcPts val="1400"/>
              </a:spcBef>
              <a:buNone/>
            </a:pPr>
            <a:r>
              <a:rPr lang="en-US" sz="1600" dirty="0"/>
              <a:t>• Findings &amp; Implications </a:t>
            </a:r>
          </a:p>
          <a:p>
            <a:pPr marL="0" indent="0">
              <a:lnSpc>
                <a:spcPct val="100000"/>
              </a:lnSpc>
              <a:spcBef>
                <a:spcPts val="1400"/>
              </a:spcBef>
              <a:buNone/>
            </a:pPr>
            <a:r>
              <a:rPr lang="en-US" sz="1600" dirty="0"/>
              <a:t>•Conclusion •Appendix </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C88C0ED-4DF1-8801-D7A4-3388B01360B7}"/>
              </a:ext>
            </a:extLst>
          </p:cNvPr>
          <p:cNvSpPr txBox="1"/>
          <p:nvPr/>
        </p:nvSpPr>
        <p:spPr>
          <a:xfrm>
            <a:off x="958903" y="1305342"/>
            <a:ext cx="8187755" cy="3970318"/>
          </a:xfrm>
          <a:prstGeom prst="rect">
            <a:avLst/>
          </a:prstGeom>
          <a:noFill/>
        </p:spPr>
        <p:txBody>
          <a:bodyPr wrap="square">
            <a:spAutoFit/>
          </a:bodyPr>
          <a:lstStyle/>
          <a:p>
            <a:pPr marL="342900" indent="-342900">
              <a:buAutoNum type="arabicPeriod"/>
            </a:pPr>
            <a:r>
              <a:rPr lang="en-IN" dirty="0"/>
              <a:t>Data Collection &amp; Preparation: Utilized public SpaceX API and Wikipedia page. Created 'class' column for successful landing classification. Explored data using SQL, visualization, Folium maps, and dashboards. Selected relevant features for machine learning. </a:t>
            </a:r>
          </a:p>
          <a:p>
            <a:pPr marL="342900" indent="-342900">
              <a:buAutoNum type="arabicPeriod"/>
            </a:pPr>
            <a:r>
              <a:rPr lang="en-IN" dirty="0"/>
              <a:t>2. Data Preprocessing: Applied </a:t>
            </a:r>
            <a:r>
              <a:rPr lang="en-IN" dirty="0" err="1"/>
              <a:t>onehot</a:t>
            </a:r>
            <a:r>
              <a:rPr lang="en-IN" dirty="0"/>
              <a:t> encoding to categorical variables. Standardized data for uniform scale. Optimized model parameters using </a:t>
            </a:r>
            <a:r>
              <a:rPr lang="en-IN" dirty="0" err="1"/>
              <a:t>GridSearchCV</a:t>
            </a:r>
            <a:r>
              <a:rPr lang="en-IN" dirty="0"/>
              <a:t>. </a:t>
            </a:r>
          </a:p>
          <a:p>
            <a:pPr marL="342900" indent="-342900">
              <a:buAutoNum type="arabicPeriod"/>
            </a:pPr>
            <a:r>
              <a:rPr lang="en-IN" dirty="0"/>
              <a:t>3. Machine Learning Models: Developed models:  Logistic Regression  Support Vector Machine  Decision Tree Classifier  K Nearest </a:t>
            </a:r>
            <a:r>
              <a:rPr lang="en-IN" dirty="0" err="1"/>
              <a:t>Neighbors</a:t>
            </a:r>
            <a:r>
              <a:rPr lang="en-IN" dirty="0"/>
              <a:t> Achieved consistent accuracy (~83.33%). </a:t>
            </a:r>
          </a:p>
          <a:p>
            <a:pPr marL="342900" indent="-342900">
              <a:buAutoNum type="arabicPeriod"/>
            </a:pPr>
            <a:r>
              <a:rPr lang="en-IN" dirty="0"/>
              <a:t>4. Evaluation &amp; Analysis: Models tended to over predict successful landings. Identified need for more data to enhance accuracy. </a:t>
            </a:r>
          </a:p>
          <a:p>
            <a:pPr marL="342900" indent="-342900">
              <a:buAutoNum type="arabicPeriod"/>
            </a:pPr>
            <a:r>
              <a:rPr lang="en-IN" dirty="0"/>
              <a:t>5. Model Performance Visualization: Visualized accuracy scores to compare model performance.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1616149"/>
            <a:ext cx="9004010" cy="41998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1600" dirty="0"/>
              <a:t>Background: </a:t>
            </a:r>
          </a:p>
          <a:p>
            <a:pPr>
              <a:spcBef>
                <a:spcPts val="1400"/>
              </a:spcBef>
            </a:pPr>
            <a:r>
              <a:rPr lang="en-US" sz="1600" dirty="0"/>
              <a:t> Commercial space age is booming. </a:t>
            </a:r>
          </a:p>
          <a:p>
            <a:pPr>
              <a:spcBef>
                <a:spcPts val="1400"/>
              </a:spcBef>
            </a:pPr>
            <a:r>
              <a:rPr lang="en-US" sz="1600" dirty="0"/>
              <a:t> SpaceX offers competitive pricing ($62M vs. $165M USD) due to rocket recovery.</a:t>
            </a:r>
          </a:p>
          <a:p>
            <a:pPr>
              <a:spcBef>
                <a:spcPts val="1400"/>
              </a:spcBef>
            </a:pPr>
            <a:r>
              <a:rPr lang="en-US" sz="1600" dirty="0"/>
              <a:t>  Space Y aims to rival SpaceX. </a:t>
            </a:r>
          </a:p>
          <a:p>
            <a:pPr marL="0" indent="0">
              <a:spcBef>
                <a:spcPts val="1400"/>
              </a:spcBef>
              <a:buNone/>
            </a:pPr>
            <a:r>
              <a:rPr lang="en-US" sz="1600" dirty="0"/>
              <a:t> Problem: Stage 1 recovery. Approach:</a:t>
            </a:r>
          </a:p>
          <a:p>
            <a:pPr marL="0" indent="0">
              <a:spcBef>
                <a:spcPts val="1400"/>
              </a:spcBef>
              <a:buNone/>
            </a:pPr>
            <a:r>
              <a:rPr lang="en-US" sz="1600" dirty="0"/>
              <a:t>  Space Y seeks a machine learning model to predict successful</a:t>
            </a:r>
          </a:p>
          <a:p>
            <a:pPr marL="0" indent="0">
              <a:spcBef>
                <a:spcPts val="1400"/>
              </a:spcBef>
              <a:buNone/>
            </a:pPr>
            <a:r>
              <a:rPr lang="en-US" sz="1600" dirty="0"/>
              <a:t>  Data collection from SpaceX API and industry sources. </a:t>
            </a:r>
          </a:p>
          <a:p>
            <a:pPr marL="0" indent="0">
              <a:spcBef>
                <a:spcPts val="1400"/>
              </a:spcBef>
              <a:buNone/>
            </a:pPr>
            <a:r>
              <a:rPr lang="en-US" sz="1600" dirty="0"/>
              <a:t> Preprocess data and engineer features. </a:t>
            </a:r>
          </a:p>
          <a:p>
            <a:pPr marL="0" indent="0">
              <a:spcBef>
                <a:spcPts val="1400"/>
              </a:spcBef>
              <a:buNone/>
            </a:pPr>
            <a:r>
              <a:rPr lang="en-US" sz="1600" dirty="0"/>
              <a:t> Train ML models: logistic regression, SVM, decision trees</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IN" sz="6600" dirty="0"/>
              <a:t>  1.Data Collection: </a:t>
            </a:r>
          </a:p>
          <a:p>
            <a:pPr marL="0" indent="0">
              <a:lnSpc>
                <a:spcPct val="120000"/>
              </a:lnSpc>
              <a:spcBef>
                <a:spcPts val="1400"/>
              </a:spcBef>
              <a:buNone/>
            </a:pPr>
            <a:r>
              <a:rPr lang="en-IN" sz="6600" dirty="0"/>
              <a:t>            Combined data from SpaceX API and Wikipedia. </a:t>
            </a:r>
          </a:p>
          <a:p>
            <a:pPr marL="0" indent="0">
              <a:lnSpc>
                <a:spcPct val="120000"/>
              </a:lnSpc>
              <a:spcBef>
                <a:spcPts val="1400"/>
              </a:spcBef>
              <a:buNone/>
            </a:pPr>
            <a:r>
              <a:rPr lang="en-IN" sz="6600" dirty="0"/>
              <a:t>  2. Data Wrangling: </a:t>
            </a:r>
          </a:p>
          <a:p>
            <a:pPr marL="0" indent="0">
              <a:lnSpc>
                <a:spcPct val="120000"/>
              </a:lnSpc>
              <a:spcBef>
                <a:spcPts val="1400"/>
              </a:spcBef>
              <a:buNone/>
            </a:pPr>
            <a:r>
              <a:rPr lang="en-IN" sz="6600" dirty="0"/>
              <a:t>            Cleaned and organized collected data. </a:t>
            </a:r>
          </a:p>
          <a:p>
            <a:pPr marL="0" indent="0">
              <a:lnSpc>
                <a:spcPct val="120000"/>
              </a:lnSpc>
              <a:spcBef>
                <a:spcPts val="1400"/>
              </a:spcBef>
              <a:buNone/>
            </a:pPr>
            <a:r>
              <a:rPr lang="en-IN" sz="6600" dirty="0"/>
              <a:t>   3. Classification: </a:t>
            </a:r>
          </a:p>
          <a:p>
            <a:pPr marL="0" indent="0">
              <a:lnSpc>
                <a:spcPct val="120000"/>
              </a:lnSpc>
              <a:spcBef>
                <a:spcPts val="1400"/>
              </a:spcBef>
              <a:buNone/>
            </a:pPr>
            <a:r>
              <a:rPr lang="en-IN" sz="6600" dirty="0"/>
              <a:t>            Identified successful and unsuccessful landings. </a:t>
            </a:r>
          </a:p>
          <a:p>
            <a:pPr marL="0" indent="0">
              <a:lnSpc>
                <a:spcPct val="120000"/>
              </a:lnSpc>
              <a:spcBef>
                <a:spcPts val="1400"/>
              </a:spcBef>
              <a:buNone/>
            </a:pPr>
            <a:r>
              <a:rPr lang="en-IN" sz="6600" dirty="0"/>
              <a:t>   4. Exploratory Data Analysis (EDA): </a:t>
            </a:r>
          </a:p>
          <a:p>
            <a:pPr marL="0" indent="0">
              <a:lnSpc>
                <a:spcPct val="120000"/>
              </a:lnSpc>
              <a:spcBef>
                <a:spcPts val="1400"/>
              </a:spcBef>
              <a:buNone/>
            </a:pPr>
            <a:r>
              <a:rPr lang="en-IN" sz="6600" dirty="0"/>
              <a:t>            Used visualization and SQL for insights. </a:t>
            </a:r>
          </a:p>
          <a:p>
            <a:pPr marL="0" indent="0">
              <a:lnSpc>
                <a:spcPct val="120000"/>
              </a:lnSpc>
              <a:spcBef>
                <a:spcPts val="1400"/>
              </a:spcBef>
              <a:buNone/>
            </a:pPr>
            <a:r>
              <a:rPr lang="en-IN" sz="6600" dirty="0"/>
              <a:t>            Visualized data distribution. </a:t>
            </a:r>
          </a:p>
          <a:p>
            <a:pPr marL="0" indent="0">
              <a:lnSpc>
                <a:spcPct val="120000"/>
              </a:lnSpc>
              <a:spcBef>
                <a:spcPts val="1400"/>
              </a:spcBef>
              <a:buNone/>
            </a:pPr>
            <a:r>
              <a:rPr lang="en-IN" sz="6600" dirty="0"/>
              <a:t>            Extracted insights with SQL. </a:t>
            </a:r>
          </a:p>
          <a:p>
            <a:pPr marL="0" indent="0">
              <a:lnSpc>
                <a:spcPct val="120000"/>
              </a:lnSpc>
              <a:spcBef>
                <a:spcPts val="1400"/>
              </a:spcBef>
              <a:buNone/>
            </a:pPr>
            <a:r>
              <a:rPr lang="en-IN" sz="6600" dirty="0"/>
              <a:t>  5. Interactive Visual Analytics: </a:t>
            </a:r>
          </a:p>
          <a:p>
            <a:pPr marL="0" indent="0">
              <a:lnSpc>
                <a:spcPct val="120000"/>
              </a:lnSpc>
              <a:spcBef>
                <a:spcPts val="1400"/>
              </a:spcBef>
              <a:buNone/>
            </a:pPr>
            <a:r>
              <a:rPr lang="en-IN" sz="6600" dirty="0"/>
              <a:t>           Employed Folium and </a:t>
            </a:r>
            <a:r>
              <a:rPr lang="en-IN" sz="6600" dirty="0" err="1"/>
              <a:t>Plotly</a:t>
            </a:r>
            <a:r>
              <a:rPr lang="en-IN" sz="6600" dirty="0"/>
              <a:t> Dash. </a:t>
            </a: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39FDC98C-C59C-2ED6-2474-FDC5808B4C0F}"/>
              </a:ext>
            </a:extLst>
          </p:cNvPr>
          <p:cNvPicPr>
            <a:picLocks noChangeAspect="1"/>
          </p:cNvPicPr>
          <p:nvPr/>
        </p:nvPicPr>
        <p:blipFill>
          <a:blip r:embed="rId3"/>
          <a:stretch>
            <a:fillRect/>
          </a:stretch>
        </p:blipFill>
        <p:spPr>
          <a:xfrm>
            <a:off x="1109662" y="1392865"/>
            <a:ext cx="10515600" cy="53162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panose="020F0502020204030204"/>
            </a:endParaRPr>
          </a:p>
        </p:txBody>
      </p:sp>
      <p:sp>
        <p:nvSpPr>
          <p:cNvPr id="3" name="Text Placeholder 2"/>
          <p:cNvSpPr>
            <a:spLocks noGrp="1"/>
          </p:cNvSpPr>
          <p:nvPr>
            <p:ph type="body" sz="half" idx="4294967295"/>
          </p:nvPr>
        </p:nvSpPr>
        <p:spPr>
          <a:xfrm>
            <a:off x="2426254" y="1800225"/>
            <a:ext cx="4640263" cy="4225925"/>
          </a:xfrm>
          <a:prstGeom prst="rect">
            <a:avLst/>
          </a:prstGeom>
        </p:spPr>
        <p:txBody>
          <a:bodyPr vert="horz" lIns="91440" tIns="45720" rIns="91440" bIns="45720" rtlCol="0" anchor="t">
            <a:normAutofit/>
          </a:bodyPr>
          <a:lstStyle/>
          <a:p>
            <a:pPr marL="914400" lvl="2"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CFBFA90D-516F-0B6A-2C86-B93266398401}"/>
              </a:ext>
            </a:extLst>
          </p:cNvPr>
          <p:cNvPicPr>
            <a:picLocks noChangeAspect="1"/>
          </p:cNvPicPr>
          <p:nvPr/>
        </p:nvPicPr>
        <p:blipFill>
          <a:blip r:embed="rId3"/>
          <a:stretch>
            <a:fillRect/>
          </a:stretch>
        </p:blipFill>
        <p:spPr>
          <a:xfrm>
            <a:off x="734028" y="1087699"/>
            <a:ext cx="11312660" cy="5483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r>
              <a:rPr lang="en-IN" dirty="0"/>
              <a:t>EDA with visualization offers insights into data characteristics, aiding in decision-making and hypothesis generation. </a:t>
            </a:r>
          </a:p>
          <a:p>
            <a:r>
              <a:rPr lang="en-IN" dirty="0"/>
              <a:t>Visualizations help identify patterns, trends, outliers, and dependencies, enhancing data understanding. </a:t>
            </a:r>
          </a:p>
          <a:p>
            <a:r>
              <a:rPr lang="en-IN" dirty="0"/>
              <a:t>Findings guide subsequent analysis and </a:t>
            </a:r>
            <a:r>
              <a:rPr lang="en-IN" dirty="0" err="1"/>
              <a:t>modeling</a:t>
            </a:r>
            <a:r>
              <a:rPr lang="en-IN" dirty="0"/>
              <a:t>, interpretability and robustness of results. </a:t>
            </a:r>
          </a:p>
          <a:p>
            <a:endParaRPr lang="en-IN"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 Utilized SQL queries to perform comprehensive exploratory data analysis (EDA), extracting valuable insights directly from the dataset. </a:t>
            </a:r>
          </a:p>
          <a:p>
            <a:r>
              <a:rPr lang="en-US" dirty="0"/>
              <a:t> SQL facilitated efficient querying, aggregation, and manipulation of data, enabling in-depth analysis of various aspects such as distribution, relationships, trends, and outliers. </a:t>
            </a:r>
          </a:p>
          <a:p>
            <a:r>
              <a:rPr lang="en-US" dirty="0"/>
              <a:t>The </a:t>
            </a:r>
            <a:r>
              <a:rPr lang="en-US" dirty="0" err="1"/>
              <a:t>EDAwith</a:t>
            </a:r>
            <a:r>
              <a:rPr lang="en-US" dirty="0"/>
              <a:t> SQL provided a solid foundation for understanding the dataset's characteristics and informing subsequent analytical decisions. </a:t>
            </a: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TotalTime>
  <Words>908</Words>
  <Application>Microsoft Office PowerPoint</Application>
  <PresentationFormat>Widescreen</PresentationFormat>
  <Paragraphs>105</Paragraphs>
  <Slides>17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Naga bhushanam Bolem</cp:lastModifiedBy>
  <cp:revision>205</cp:revision>
  <dcterms:created xsi:type="dcterms:W3CDTF">2021-04-29T18:58:00Z</dcterms:created>
  <dcterms:modified xsi:type="dcterms:W3CDTF">2024-06-05T02:58:14Z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